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79" r:id="rId4"/>
    <p:sldId id="267" r:id="rId5"/>
    <p:sldId id="271" r:id="rId6"/>
    <p:sldId id="275" r:id="rId7"/>
    <p:sldId id="276" r:id="rId8"/>
    <p:sldId id="277" r:id="rId9"/>
    <p:sldId id="278" r:id="rId10"/>
    <p:sldId id="280" r:id="rId11"/>
    <p:sldId id="28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E21D1-FB6C-45D2-B3F9-92D6DF61F5DB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A51EB-9ADF-4976-BEE6-D72191B13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03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9122-F7EF-F782-776C-03E6F5779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322115-489C-EB9D-FF9C-DFCE2A46C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3989F-0BB3-0D46-9AC6-FB22D042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D1F75-72C0-CFCC-27B9-466EB893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9A61-70B1-4C40-33E1-7C4E0ACE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9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26B0D-4DC2-AEDA-F731-0FF3F851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9E19F2-7E01-4F4F-06DF-77A7869CA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68D67-8D34-5D08-B0E3-CB8D383D6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13CAE-4A10-BF74-9B8B-56DE5B19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D1263-062E-E899-055C-A92C497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32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B36407-31F0-ABC5-FDA0-6FAAA69BC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FCEF1D-D544-DC2D-9549-A0D39468C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B74CC-FF15-264D-2107-6407580C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9BD3-AC5C-D19F-A1C0-1F39C3EE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B7237-A35C-04AF-7ACD-5DDCA902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2ADC-5111-8ABB-F106-BA79BA46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9CFB3-F503-D586-A13A-EA955F69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F439-BA4E-9FDB-6089-7B48B6A0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4F419-190A-FF03-00DE-6BF5AD2C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9FBEC-64DD-8DF8-7D4E-14525145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BCB74-237F-6A07-965E-01F603AB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90ED0F-EFB9-F1FE-E49D-0BAE4938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45E61-5FF7-F24D-1F10-D8013214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64FF2-D31B-FC09-C804-9E86BE75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792C2-6617-ED1F-159B-C1DF5702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4D6D0-2637-1197-4E81-B99F3667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51A59-C313-9FB5-C588-1B8D64430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AAFE1F-1F83-45A5-D652-32A6272C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30591-D1E7-280D-232C-6D605983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D8D2D-A33F-0525-811E-07472930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1578D-10FB-26B4-4DB3-31988D7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55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C04D9-AD7A-92A4-F7E7-B6CF3AD4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957A4-299E-F47F-E88E-9BF785B3C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20774B-E98B-4C6A-9F56-32EE0FB7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0A2F7B-1AAC-100C-16A3-5DABB05F2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701C5-7060-DCD0-A064-61BDEC66E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13244D-8B2B-D948-CBC8-887FB07A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62C7B3-0E2C-2245-0642-03E3DEBC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F80B0E-E50F-5A4D-C060-AD914A57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5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E832A-6CE2-6305-EB34-E529FDED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CA2965-EE1D-2D4F-0F3D-5672C9B3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F1F990-EB8E-97E7-FE0D-5AE63BD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DF4CAD-FC29-803E-B6BF-CE504346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3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34CD4-A330-2961-A5D5-6BAE7B31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62B259-85E2-2F81-409C-E2252C53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2714-1E3F-E27E-B674-704BA08B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DFF55-EEEB-5485-C3D2-10E9F104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943D4-280F-858A-D158-4DF186E4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2D37C8-D58B-A8FC-850E-8C890E62C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1572F-3347-F20F-584B-98D1B93F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A9A20-4F18-5CF5-8E19-920ACD31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18F470-8BA7-73CC-1A98-862A2042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2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047B3-0C72-C779-B194-4BA4EE0C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DF85D-8876-F0E1-5FEB-4153C00A1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E32878-0C42-276D-3CC5-66A3CAFA4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AC8C7A-23DF-DA97-F609-6C51BF46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9596E-6C55-3072-304F-7CBD908E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E2186D-5734-16E2-46E0-F628D021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0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9B4073-50AD-00DB-307D-70FDA5AF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6274BE-4AE4-4698-8523-185824C01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C577A-D4C1-DFFC-E3D3-7BF912B41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F8F7F-8666-4814-9722-5C9DAC821B19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37A54-9199-DFC3-2018-89425CCDF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D0758-DB74-6EF7-C35B-0A4FD1982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B7480-2EA1-4112-A94F-9E993E523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4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11.</a:t>
            </a:r>
            <a:r>
              <a:rPr lang="ko-KR" altLang="en-US" dirty="0"/>
              <a:t>애니메이션</a:t>
            </a:r>
            <a:r>
              <a:rPr lang="en-US" altLang="ko-KR" dirty="0"/>
              <a:t>++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85951-9BA0-A0EE-1F92-AAEECC3C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</a:t>
            </a:r>
            <a:r>
              <a:rPr lang="en-US" altLang="ko-KR" dirty="0"/>
              <a:t>-</a:t>
            </a:r>
            <a:r>
              <a:rPr lang="ko-KR" altLang="en-US" dirty="0"/>
              <a:t>하체 분리 재생</a:t>
            </a:r>
          </a:p>
        </p:txBody>
      </p:sp>
      <p:pic>
        <p:nvPicPr>
          <p:cNvPr id="3" name="Picture 2" descr="Alt Text">
            <a:extLst>
              <a:ext uri="{FF2B5EF4-FFF2-40B4-BE49-F238E27FC236}">
                <a16:creationId xmlns:a16="http://schemas.microsoft.com/office/drawing/2014/main" id="{9283AADC-5A0B-9CA4-585A-98D9A054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150" y="3592678"/>
            <a:ext cx="5442770" cy="30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773D7-AF76-033B-379F-8FA5FB477B2A}"/>
              </a:ext>
            </a:extLst>
          </p:cNvPr>
          <p:cNvSpPr txBox="1"/>
          <p:nvPr/>
        </p:nvSpPr>
        <p:spPr>
          <a:xfrm>
            <a:off x="276574" y="1654176"/>
            <a:ext cx="11748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dirty="0"/>
              <a:t>본 단위 애니메이션 </a:t>
            </a:r>
            <a:r>
              <a:rPr lang="ko-KR" altLang="en-US" dirty="0" err="1"/>
              <a:t>블렌딩</a:t>
            </a:r>
            <a:r>
              <a:rPr lang="en-US" altLang="ko-KR" dirty="0"/>
              <a:t>(Per-Bone Animation Blending)” </a:t>
            </a:r>
            <a:r>
              <a:rPr lang="ko-KR" altLang="en-US" dirty="0"/>
              <a:t>또는 “</a:t>
            </a:r>
            <a:r>
              <a:rPr lang="ko-KR" altLang="en-US" dirty="0" err="1"/>
              <a:t>레이어드</a:t>
            </a:r>
            <a:r>
              <a:rPr lang="ko-KR" altLang="en-US" dirty="0"/>
              <a:t> 애니메이션</a:t>
            </a:r>
            <a:r>
              <a:rPr lang="en-US" altLang="ko-KR" dirty="0"/>
              <a:t>(Layered Animation)”</a:t>
            </a:r>
            <a:br>
              <a:rPr lang="ko-KR" altLang="en-US" dirty="0"/>
            </a:br>
            <a:r>
              <a:rPr lang="ko-KR" altLang="en-US" dirty="0"/>
              <a:t>이라고 </a:t>
            </a:r>
            <a:r>
              <a:rPr lang="ko-KR" altLang="en-US" dirty="0" err="1"/>
              <a:t>하기도함</a:t>
            </a:r>
            <a:r>
              <a:rPr lang="en-US" altLang="ko-KR" dirty="0"/>
              <a:t>.     </a:t>
            </a:r>
            <a:r>
              <a:rPr lang="ko-KR" altLang="en-US" dirty="0"/>
              <a:t>상체와 하체를 상태를 분리하여 각각의 다른 애니메이션을 재생한다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 FPS </a:t>
            </a:r>
            <a:r>
              <a:rPr lang="ko-KR" altLang="en-US" dirty="0"/>
              <a:t>에서</a:t>
            </a:r>
            <a:r>
              <a:rPr lang="en-US" altLang="ko-KR" dirty="0"/>
              <a:t>  </a:t>
            </a:r>
            <a:r>
              <a:rPr lang="ko-KR" altLang="en-US" dirty="0"/>
              <a:t>키보드로 </a:t>
            </a:r>
            <a:r>
              <a:rPr lang="en-US" altLang="ko-KR" dirty="0"/>
              <a:t>WASD</a:t>
            </a:r>
            <a:r>
              <a:rPr lang="ko-KR" altLang="en-US" dirty="0"/>
              <a:t>로 하체만 </a:t>
            </a:r>
            <a:r>
              <a:rPr lang="ko-KR" altLang="en-US" dirty="0" err="1"/>
              <a:t>앞뒤게걸음</a:t>
            </a:r>
            <a:r>
              <a:rPr lang="ko-KR" altLang="en-US" dirty="0"/>
              <a:t>  이동</a:t>
            </a:r>
            <a:r>
              <a:rPr lang="en-US" altLang="ko-KR" dirty="0"/>
              <a:t>.  </a:t>
            </a:r>
            <a:r>
              <a:rPr lang="ko-KR" altLang="en-US" dirty="0"/>
              <a:t>마우스로 상체만 조준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발사  허리 회전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 RPG</a:t>
            </a:r>
            <a:r>
              <a:rPr lang="ko-KR" altLang="en-US" dirty="0"/>
              <a:t>에서  하체는 이동 </a:t>
            </a:r>
            <a:r>
              <a:rPr lang="en-US" altLang="ko-KR" dirty="0"/>
              <a:t>, </a:t>
            </a:r>
            <a:r>
              <a:rPr lang="ko-KR" altLang="en-US" dirty="0"/>
              <a:t>상체는 활 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애니메이션 데이터를 적용할 부위를 지정하는 것을 마스크 설정 또는 </a:t>
            </a:r>
            <a:r>
              <a:rPr lang="en-US" altLang="ko-KR" dirty="0"/>
              <a:t>Layer Setup 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92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A2858-806F-A092-13EB-038C6F45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IK (Inverse Kinematics)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79E68-8152-26AA-1815-FC2EA4D8116A}"/>
              </a:ext>
            </a:extLst>
          </p:cNvPr>
          <p:cNvSpPr txBox="1"/>
          <p:nvPr/>
        </p:nvSpPr>
        <p:spPr>
          <a:xfrm>
            <a:off x="406400" y="1690688"/>
            <a:ext cx="1002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지금까지는 각 본의 행렬을 부모 </a:t>
            </a:r>
            <a:r>
              <a:rPr lang="en-US" altLang="ko-KR" dirty="0"/>
              <a:t>-&gt; </a:t>
            </a:r>
            <a:r>
              <a:rPr lang="ko-KR" altLang="en-US" dirty="0"/>
              <a:t>자식 순서로 누적 곱하여 각 본의 최종 변환 행렬을 구했다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IK</a:t>
            </a:r>
            <a:r>
              <a:rPr lang="ko-KR" altLang="en-US" dirty="0"/>
              <a:t>는 역방향으로 최종 끝의 본의 위치를 정하고 역으로 추정하여 부모들을 계산하는 방식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C0EDCF-7212-89E4-4CDB-BF7AAC2F1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78904"/>
              </p:ext>
            </p:extLst>
          </p:nvPr>
        </p:nvGraphicFramePr>
        <p:xfrm>
          <a:off x="496781" y="4314999"/>
          <a:ext cx="10857019" cy="2011680"/>
        </p:xfrm>
        <a:graphic>
          <a:graphicData uri="http://schemas.openxmlformats.org/drawingml/2006/table">
            <a:tbl>
              <a:tblPr/>
              <a:tblGrid>
                <a:gridCol w="1958440">
                  <a:extLst>
                    <a:ext uri="{9D8B030D-6E8A-4147-A177-3AD203B41FA5}">
                      <a16:colId xmlns:a16="http://schemas.microsoft.com/office/drawing/2014/main" val="664397307"/>
                    </a:ext>
                  </a:extLst>
                </a:gridCol>
                <a:gridCol w="3174446">
                  <a:extLst>
                    <a:ext uri="{9D8B030D-6E8A-4147-A177-3AD203B41FA5}">
                      <a16:colId xmlns:a16="http://schemas.microsoft.com/office/drawing/2014/main" val="3210099350"/>
                    </a:ext>
                  </a:extLst>
                </a:gridCol>
                <a:gridCol w="5724133">
                  <a:extLst>
                    <a:ext uri="{9D8B030D-6E8A-4147-A177-3AD203B41FA5}">
                      <a16:colId xmlns:a16="http://schemas.microsoft.com/office/drawing/2014/main" val="4172346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FK (Forward Kinematics)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IK (Inverse Kinematics)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95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“부모에서 자식으로” 전달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“자식에서 부모로” 역산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92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계산 방향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Root → Tip (</a:t>
                      </a:r>
                      <a:r>
                        <a:rPr lang="ko-KR" altLang="en-US" sz="1600"/>
                        <a:t>정방향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Tip → Root (</a:t>
                      </a:r>
                      <a:r>
                        <a:rPr lang="ko-KR" altLang="en-US" sz="1600"/>
                        <a:t>역방향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720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입력값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각 본의 회전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각도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말단</a:t>
                      </a:r>
                      <a:r>
                        <a:rPr lang="en-US" altLang="ko-KR" sz="1600"/>
                        <a:t>(Effector)</a:t>
                      </a:r>
                      <a:r>
                        <a:rPr lang="ko-KR" altLang="en-US" sz="1600"/>
                        <a:t>의 목표 위치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85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결과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말단</a:t>
                      </a:r>
                      <a:r>
                        <a:rPr lang="en-US" altLang="ko-KR" sz="1600" dirty="0"/>
                        <a:t>(Effector)</a:t>
                      </a:r>
                      <a:r>
                        <a:rPr lang="ko-KR" altLang="en-US" sz="1600" dirty="0"/>
                        <a:t>의 위치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자세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각 본의 </a:t>
                      </a:r>
                      <a:r>
                        <a:rPr lang="ko-KR" altLang="en-US" sz="1600" dirty="0" err="1"/>
                        <a:t>회전값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sz="1600" dirty="0"/>
                        <a:t>joint angles)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192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사용 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일반 애니메이션 재생 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기본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발을 특정 지점에 붙일 때 </a:t>
                      </a:r>
                      <a:r>
                        <a:rPr lang="en-US" altLang="ko-KR" sz="1600" dirty="0"/>
                        <a:t>(Grounding, </a:t>
                      </a:r>
                      <a:r>
                        <a:rPr lang="en-US" altLang="ko-KR" sz="1600" dirty="0" err="1"/>
                        <a:t>LookAt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등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37678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8CFC197-BFC5-1C73-DB27-6197BFB0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7" y="2739252"/>
            <a:ext cx="119742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손이나 발이 “이 위치에 닿아야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한다”는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목표가 주어짐</a:t>
            </a:r>
            <a:r>
              <a:rPr lang="en-US" altLang="ko-KR" dirty="0">
                <a:latin typeface="Arial" panose="020B0604020202020204" pitchFamily="34" charset="0"/>
              </a:rPr>
              <a:t>.  </a:t>
            </a:r>
            <a:r>
              <a:rPr lang="ko-KR" altLang="en-US" dirty="0">
                <a:latin typeface="Arial" panose="020B0604020202020204" pitchFamily="34" charset="0"/>
              </a:rPr>
              <a:t>발을 계단이나 경사진 곳에 위에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왼손을 총의 파지점에 부착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목표를 만족시키기 위해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관절(본)의 회전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값들을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역으로 추정</a:t>
            </a:r>
            <a:r>
              <a:rPr lang="ko-KR" altLang="en-US" dirty="0">
                <a:latin typeface="Arial" panose="020B0604020202020204" pitchFamily="34" charset="0"/>
              </a:rPr>
              <a:t>한다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 방향은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이지만,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결과적으로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본의 회전(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</a:rPr>
              <a:t>을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업데이트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6905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71BC2-50F8-409C-B047-6B3B86AD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31" y="363893"/>
            <a:ext cx="10515600" cy="1325563"/>
          </a:xfrm>
        </p:spPr>
        <p:txBody>
          <a:bodyPr/>
          <a:lstStyle/>
          <a:p>
            <a:r>
              <a:rPr lang="en-US" altLang="ko-KR" dirty="0"/>
              <a:t>Skeleton Instance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8BA13A-2047-CBF7-283C-6C6DAF89078D}"/>
              </a:ext>
            </a:extLst>
          </p:cNvPr>
          <p:cNvSpPr/>
          <p:nvPr/>
        </p:nvSpPr>
        <p:spPr>
          <a:xfrm>
            <a:off x="728999" y="5039802"/>
            <a:ext cx="1068051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pelvis</a:t>
            </a:r>
          </a:p>
          <a:p>
            <a:pPr algn="ctr"/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5A574-374B-8128-8D81-60AB82CB94DE}"/>
              </a:ext>
            </a:extLst>
          </p:cNvPr>
          <p:cNvSpPr/>
          <p:nvPr/>
        </p:nvSpPr>
        <p:spPr>
          <a:xfrm>
            <a:off x="1885950" y="5039802"/>
            <a:ext cx="1168400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spine</a:t>
            </a:r>
          </a:p>
          <a:p>
            <a:pPr algn="ctr"/>
            <a:endParaRPr lang="ko-KR" altLang="en-US" sz="12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5F8448-DD05-721F-2382-3F5182ED433E}"/>
              </a:ext>
            </a:extLst>
          </p:cNvPr>
          <p:cNvGrpSpPr/>
          <p:nvPr/>
        </p:nvGrpSpPr>
        <p:grpSpPr>
          <a:xfrm>
            <a:off x="6601657" y="1928359"/>
            <a:ext cx="1612900" cy="1652587"/>
            <a:chOff x="920750" y="1776413"/>
            <a:chExt cx="1612900" cy="165258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941436-74D7-1E5D-0568-636F1FAA8F56}"/>
                </a:ext>
              </a:extLst>
            </p:cNvPr>
            <p:cNvSpPr/>
            <p:nvPr/>
          </p:nvSpPr>
          <p:spPr>
            <a:xfrm>
              <a:off x="920750" y="1776413"/>
              <a:ext cx="1612900" cy="4143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Bone</a:t>
              </a:r>
            </a:p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4CAC01-F14F-0EDE-6D91-C6ED0E8861BF}"/>
                </a:ext>
              </a:extLst>
            </p:cNvPr>
            <p:cNvSpPr/>
            <p:nvPr/>
          </p:nvSpPr>
          <p:spPr>
            <a:xfrm>
              <a:off x="920750" y="2190750"/>
              <a:ext cx="1612900" cy="1238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00" dirty="0"/>
                <a:t>int Index</a:t>
              </a:r>
            </a:p>
            <a:p>
              <a:r>
                <a:rPr lang="en-US" altLang="ko-KR" sz="1000" dirty="0"/>
                <a:t>int </a:t>
              </a:r>
              <a:r>
                <a:rPr lang="en-US" altLang="ko-KR" sz="1000" dirty="0" err="1"/>
                <a:t>ParentIndex</a:t>
              </a:r>
              <a:endParaRPr lang="en-US" altLang="ko-KR" sz="1000" dirty="0"/>
            </a:p>
            <a:p>
              <a:r>
                <a:rPr lang="en-US" altLang="ko-KR" sz="1000" dirty="0"/>
                <a:t>Matrix Local</a:t>
              </a:r>
            </a:p>
            <a:p>
              <a:r>
                <a:rPr lang="en-US" altLang="ko-KR" sz="1000" dirty="0"/>
                <a:t>Matrix Model</a:t>
              </a:r>
            </a:p>
            <a:p>
              <a:endParaRPr lang="en-US" altLang="ko-KR" sz="1000" dirty="0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7729E455-8017-E790-B3FC-AAB7543B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8" y="1581150"/>
            <a:ext cx="5442770" cy="30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7ACEE3-A84B-DAAF-E73E-4F2F1ED01643}"/>
              </a:ext>
            </a:extLst>
          </p:cNvPr>
          <p:cNvSpPr txBox="1"/>
          <p:nvPr/>
        </p:nvSpPr>
        <p:spPr>
          <a:xfrm>
            <a:off x="1078321" y="4589820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D061D9-4B55-CDE8-02DB-474CC1A87822}"/>
              </a:ext>
            </a:extLst>
          </p:cNvPr>
          <p:cNvSpPr txBox="1"/>
          <p:nvPr/>
        </p:nvSpPr>
        <p:spPr>
          <a:xfrm>
            <a:off x="2261826" y="4589876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08170F-B92A-D4CA-7C09-2A5940FE7399}"/>
              </a:ext>
            </a:extLst>
          </p:cNvPr>
          <p:cNvSpPr/>
          <p:nvPr/>
        </p:nvSpPr>
        <p:spPr>
          <a:xfrm>
            <a:off x="3154338" y="5039802"/>
            <a:ext cx="1068051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R.thigh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839330-4D40-85A1-7F92-D19BD9DAF968}"/>
              </a:ext>
            </a:extLst>
          </p:cNvPr>
          <p:cNvSpPr/>
          <p:nvPr/>
        </p:nvSpPr>
        <p:spPr>
          <a:xfrm>
            <a:off x="4311289" y="5039802"/>
            <a:ext cx="1168400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L.thigh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735E85-A280-CD27-9E78-1EDD7E7F77F0}"/>
              </a:ext>
            </a:extLst>
          </p:cNvPr>
          <p:cNvSpPr txBox="1"/>
          <p:nvPr/>
        </p:nvSpPr>
        <p:spPr>
          <a:xfrm>
            <a:off x="3503660" y="4589820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92A3BF-DBE8-AB55-A7AD-8B29CDDDA8C5}"/>
              </a:ext>
            </a:extLst>
          </p:cNvPr>
          <p:cNvSpPr txBox="1"/>
          <p:nvPr/>
        </p:nvSpPr>
        <p:spPr>
          <a:xfrm>
            <a:off x="4687165" y="4589876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9945C5-CA93-033B-022B-06A6AEF07785}"/>
              </a:ext>
            </a:extLst>
          </p:cNvPr>
          <p:cNvSpPr txBox="1"/>
          <p:nvPr/>
        </p:nvSpPr>
        <p:spPr>
          <a:xfrm>
            <a:off x="1885950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0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34F2F8-77A3-0D40-2CF5-8718F8A50A24}"/>
              </a:ext>
            </a:extLst>
          </p:cNvPr>
          <p:cNvSpPr txBox="1"/>
          <p:nvPr/>
        </p:nvSpPr>
        <p:spPr>
          <a:xfrm>
            <a:off x="3106015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0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759CA0-7D6B-370E-0F48-9AB5CE4D421E}"/>
              </a:ext>
            </a:extLst>
          </p:cNvPr>
          <p:cNvSpPr txBox="1"/>
          <p:nvPr/>
        </p:nvSpPr>
        <p:spPr>
          <a:xfrm>
            <a:off x="4326080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0</a:t>
            </a:r>
            <a:endParaRPr lang="ko-KR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7EE936-EDC2-19BD-F0B3-F18371B31ED2}"/>
              </a:ext>
            </a:extLst>
          </p:cNvPr>
          <p:cNvSpPr txBox="1"/>
          <p:nvPr/>
        </p:nvSpPr>
        <p:spPr>
          <a:xfrm>
            <a:off x="717550" y="5436110"/>
            <a:ext cx="116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-1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AF229D-24AD-3E43-BD7C-683A1932C5AC}"/>
              </a:ext>
            </a:extLst>
          </p:cNvPr>
          <p:cNvSpPr/>
          <p:nvPr/>
        </p:nvSpPr>
        <p:spPr>
          <a:xfrm>
            <a:off x="5533606" y="5039802"/>
            <a:ext cx="1068051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neck</a:t>
            </a:r>
          </a:p>
          <a:p>
            <a:pPr algn="ctr"/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43ADFD-5C39-00D4-15F0-658F1C81C360}"/>
              </a:ext>
            </a:extLst>
          </p:cNvPr>
          <p:cNvSpPr/>
          <p:nvPr/>
        </p:nvSpPr>
        <p:spPr>
          <a:xfrm>
            <a:off x="6690557" y="5039802"/>
            <a:ext cx="1168400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R.clavicle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46FC81-392E-2BEC-FE44-3298BD36141B}"/>
              </a:ext>
            </a:extLst>
          </p:cNvPr>
          <p:cNvSpPr txBox="1"/>
          <p:nvPr/>
        </p:nvSpPr>
        <p:spPr>
          <a:xfrm>
            <a:off x="5882928" y="4589820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[4]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E31EB-F621-2F25-0873-82650F01E843}"/>
              </a:ext>
            </a:extLst>
          </p:cNvPr>
          <p:cNvSpPr txBox="1"/>
          <p:nvPr/>
        </p:nvSpPr>
        <p:spPr>
          <a:xfrm>
            <a:off x="7066433" y="4589876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[5]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EA3877-7C20-DB12-AF6F-1578635B9876}"/>
              </a:ext>
            </a:extLst>
          </p:cNvPr>
          <p:cNvSpPr/>
          <p:nvPr/>
        </p:nvSpPr>
        <p:spPr>
          <a:xfrm>
            <a:off x="7958945" y="5039802"/>
            <a:ext cx="1068051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L.Clavicle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2D9376-5446-C648-0EA1-461B33DB38EB}"/>
              </a:ext>
            </a:extLst>
          </p:cNvPr>
          <p:cNvSpPr/>
          <p:nvPr/>
        </p:nvSpPr>
        <p:spPr>
          <a:xfrm>
            <a:off x="9115896" y="5039802"/>
            <a:ext cx="1168400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R.calf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A45F87-33F3-DC0F-11F0-1257B74D4DEF}"/>
              </a:ext>
            </a:extLst>
          </p:cNvPr>
          <p:cNvSpPr txBox="1"/>
          <p:nvPr/>
        </p:nvSpPr>
        <p:spPr>
          <a:xfrm>
            <a:off x="8308267" y="4589820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[6]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66ACBB-AEBD-1E06-7CE4-E28D48F3442A}"/>
              </a:ext>
            </a:extLst>
          </p:cNvPr>
          <p:cNvSpPr txBox="1"/>
          <p:nvPr/>
        </p:nvSpPr>
        <p:spPr>
          <a:xfrm>
            <a:off x="9491772" y="4589876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[7]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C73167-C8BC-D92A-B709-0B4A3876B9D9}"/>
              </a:ext>
            </a:extLst>
          </p:cNvPr>
          <p:cNvSpPr txBox="1"/>
          <p:nvPr/>
        </p:nvSpPr>
        <p:spPr>
          <a:xfrm>
            <a:off x="6690557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0A923C-A8B8-266A-D177-69C38F51F708}"/>
              </a:ext>
            </a:extLst>
          </p:cNvPr>
          <p:cNvSpPr txBox="1"/>
          <p:nvPr/>
        </p:nvSpPr>
        <p:spPr>
          <a:xfrm>
            <a:off x="7910622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0169AB-1022-AB10-BB4F-64649ED58B83}"/>
              </a:ext>
            </a:extLst>
          </p:cNvPr>
          <p:cNvSpPr txBox="1"/>
          <p:nvPr/>
        </p:nvSpPr>
        <p:spPr>
          <a:xfrm>
            <a:off x="9130687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00A3D3-8D59-285B-81F9-849ADC25FF11}"/>
              </a:ext>
            </a:extLst>
          </p:cNvPr>
          <p:cNvSpPr txBox="1"/>
          <p:nvPr/>
        </p:nvSpPr>
        <p:spPr>
          <a:xfrm>
            <a:off x="5522157" y="5436110"/>
            <a:ext cx="116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1</a:t>
            </a:r>
            <a:endParaRPr lang="ko-KR" altLang="en-US" sz="1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AF1FAB9-ABC5-A016-82A2-1DCB6975D133}"/>
              </a:ext>
            </a:extLst>
          </p:cNvPr>
          <p:cNvSpPr/>
          <p:nvPr/>
        </p:nvSpPr>
        <p:spPr>
          <a:xfrm>
            <a:off x="10335961" y="5039802"/>
            <a:ext cx="1168400" cy="34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L.calf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DEAE5F-C640-A73F-C1B8-A3A2E875E208}"/>
              </a:ext>
            </a:extLst>
          </p:cNvPr>
          <p:cNvSpPr txBox="1"/>
          <p:nvPr/>
        </p:nvSpPr>
        <p:spPr>
          <a:xfrm>
            <a:off x="10711837" y="4589876"/>
            <a:ext cx="4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[8]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1B70CC-9D6D-7BB2-ADDD-A29AAA2D76E3}"/>
              </a:ext>
            </a:extLst>
          </p:cNvPr>
          <p:cNvSpPr txBox="1"/>
          <p:nvPr/>
        </p:nvSpPr>
        <p:spPr>
          <a:xfrm>
            <a:off x="10350752" y="5436110"/>
            <a:ext cx="1116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ParentIndex</a:t>
            </a:r>
            <a:r>
              <a:rPr lang="en-US" altLang="ko-KR" sz="1000" dirty="0"/>
              <a:t> = 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014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F8A2D-916E-2D90-E54D-CAB64CB5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Skeleton </a:t>
            </a:r>
            <a:r>
              <a:rPr lang="ko-KR" altLang="en-US" dirty="0"/>
              <a:t>계층구조 변환행렬 누적하기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5FA6-B8C9-9E29-9F6E-F977B3D3EE1D}"/>
              </a:ext>
            </a:extLst>
          </p:cNvPr>
          <p:cNvSpPr txBox="1"/>
          <p:nvPr/>
        </p:nvSpPr>
        <p:spPr>
          <a:xfrm>
            <a:off x="5597355" y="5953573"/>
            <a:ext cx="14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ModelSpace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9D96F-5C17-CA4D-A2CD-A24E67E6E100}"/>
              </a:ext>
            </a:extLst>
          </p:cNvPr>
          <p:cNvSpPr txBox="1"/>
          <p:nvPr/>
        </p:nvSpPr>
        <p:spPr>
          <a:xfrm>
            <a:off x="7563687" y="5953573"/>
            <a:ext cx="14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WorldSpace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F9C07-7147-D748-A0B0-95AE4EE5FC0C}"/>
              </a:ext>
            </a:extLst>
          </p:cNvPr>
          <p:cNvSpPr txBox="1"/>
          <p:nvPr/>
        </p:nvSpPr>
        <p:spPr>
          <a:xfrm>
            <a:off x="3275096" y="5953573"/>
            <a:ext cx="203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Bone(Mesh)Space</a:t>
            </a:r>
          </a:p>
          <a:p>
            <a:r>
              <a:rPr lang="en-US" altLang="ko-KR" dirty="0"/>
              <a:t>Vertex</a:t>
            </a:r>
            <a:endParaRPr lang="ko-KR" altLang="en-US" dirty="0"/>
          </a:p>
        </p:txBody>
      </p:sp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F11B55DC-6985-B8E8-8EB2-C5082CB8EA39}"/>
              </a:ext>
            </a:extLst>
          </p:cNvPr>
          <p:cNvSpPr/>
          <p:nvPr/>
        </p:nvSpPr>
        <p:spPr>
          <a:xfrm>
            <a:off x="6802244" y="5571903"/>
            <a:ext cx="944136" cy="3693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24844-4186-0C1F-D939-462D1A57948C}"/>
              </a:ext>
            </a:extLst>
          </p:cNvPr>
          <p:cNvSpPr txBox="1"/>
          <p:nvPr/>
        </p:nvSpPr>
        <p:spPr>
          <a:xfrm>
            <a:off x="6889783" y="5011736"/>
            <a:ext cx="15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World Matrix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C4601-5DB0-6041-4250-7E4440B3377C}"/>
              </a:ext>
            </a:extLst>
          </p:cNvPr>
          <p:cNvSpPr txBox="1"/>
          <p:nvPr/>
        </p:nvSpPr>
        <p:spPr>
          <a:xfrm>
            <a:off x="4455101" y="5011736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Matrix</a:t>
            </a:r>
            <a:endParaRPr lang="ko-KR" altLang="en-US" dirty="0"/>
          </a:p>
        </p:txBody>
      </p:sp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2DFC7407-BC08-D99B-E173-03447EDD2FC7}"/>
              </a:ext>
            </a:extLst>
          </p:cNvPr>
          <p:cNvSpPr/>
          <p:nvPr/>
        </p:nvSpPr>
        <p:spPr>
          <a:xfrm>
            <a:off x="4679238" y="5517966"/>
            <a:ext cx="944136" cy="369332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5D038F-02D0-E4A7-FCF2-773A7988F766}"/>
              </a:ext>
            </a:extLst>
          </p:cNvPr>
          <p:cNvGrpSpPr/>
          <p:nvPr/>
        </p:nvGrpSpPr>
        <p:grpSpPr>
          <a:xfrm>
            <a:off x="574711" y="2575071"/>
            <a:ext cx="2042645" cy="1600200"/>
            <a:chOff x="8580004" y="1568780"/>
            <a:chExt cx="2042645" cy="16002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41E5B4-5B89-6CAE-7DBB-153C41C4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6355" y="1568780"/>
              <a:ext cx="1952625" cy="1600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186FC6-A4BE-5451-1E36-A785693BF873}"/>
                </a:ext>
              </a:extLst>
            </p:cNvPr>
            <p:cNvSpPr txBox="1"/>
            <p:nvPr/>
          </p:nvSpPr>
          <p:spPr>
            <a:xfrm>
              <a:off x="9319533" y="1613213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0BABF-B64A-7242-E695-C40AA3BA19D8}"/>
                </a:ext>
              </a:extLst>
            </p:cNvPr>
            <p:cNvSpPr txBox="1"/>
            <p:nvPr/>
          </p:nvSpPr>
          <p:spPr>
            <a:xfrm>
              <a:off x="8997551" y="2167429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307242-8F6C-5B7C-B10A-DBBE65122400}"/>
                </a:ext>
              </a:extLst>
            </p:cNvPr>
            <p:cNvSpPr txBox="1"/>
            <p:nvPr/>
          </p:nvSpPr>
          <p:spPr>
            <a:xfrm>
              <a:off x="9845513" y="2186344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0529BC-F0D2-04A4-ADC1-D6B1AEF499B2}"/>
                </a:ext>
              </a:extLst>
            </p:cNvPr>
            <p:cNvSpPr txBox="1"/>
            <p:nvPr/>
          </p:nvSpPr>
          <p:spPr>
            <a:xfrm>
              <a:off x="8580004" y="2809483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71D54-892E-86E6-6912-67BDD1F9D65C}"/>
                </a:ext>
              </a:extLst>
            </p:cNvPr>
            <p:cNvSpPr txBox="1"/>
            <p:nvPr/>
          </p:nvSpPr>
          <p:spPr>
            <a:xfrm>
              <a:off x="9255910" y="2840832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40730B-D8DA-2D08-F967-740F73A5DBAA}"/>
                </a:ext>
              </a:extLst>
            </p:cNvPr>
            <p:cNvSpPr txBox="1"/>
            <p:nvPr/>
          </p:nvSpPr>
          <p:spPr>
            <a:xfrm>
              <a:off x="10114176" y="2840832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highlight>
                    <a:srgbClr val="C0C0C0"/>
                  </a:highlight>
                </a:rPr>
                <a:t>Bone</a:t>
              </a:r>
              <a:endParaRPr lang="ko-KR" altLang="en-US" sz="1100" dirty="0">
                <a:highlight>
                  <a:srgbClr val="C0C0C0"/>
                </a:highlight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32088D1-FDEC-100F-CEF2-04DAA4F1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17" y="2575071"/>
            <a:ext cx="6236331" cy="15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2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18FD9-EDB5-9697-284F-DE706FAB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aiAnimation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76A313-DBB2-3801-8F2C-09911A6B9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0" t="72830"/>
          <a:stretch/>
        </p:blipFill>
        <p:spPr>
          <a:xfrm>
            <a:off x="3786917" y="2228588"/>
            <a:ext cx="6406551" cy="1863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C4B22-1FC6-A232-525B-32DC70123323}"/>
              </a:ext>
            </a:extLst>
          </p:cNvPr>
          <p:cNvSpPr txBox="1"/>
          <p:nvPr/>
        </p:nvSpPr>
        <p:spPr>
          <a:xfrm>
            <a:off x="564293" y="1374862"/>
            <a:ext cx="11404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애니메이션이 있으면 반드시 </a:t>
            </a:r>
            <a:r>
              <a:rPr lang="en-US" altLang="ko-KR" dirty="0"/>
              <a:t>1</a:t>
            </a:r>
            <a:r>
              <a:rPr lang="ko-KR" altLang="en-US" dirty="0"/>
              <a:t>개의 애니메이션에 모든 </a:t>
            </a:r>
            <a:r>
              <a:rPr lang="en-US" altLang="ko-KR" dirty="0" err="1"/>
              <a:t>aiNode</a:t>
            </a:r>
            <a:r>
              <a:rPr lang="ko-KR" altLang="en-US" dirty="0"/>
              <a:t>의 애니메이션 정보가 포함 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애니메이션 진행 시간에 맞는 각 </a:t>
            </a:r>
            <a:r>
              <a:rPr lang="ko-KR" altLang="en-US" b="1" dirty="0"/>
              <a:t>노드의 </a:t>
            </a:r>
            <a:r>
              <a:rPr lang="en-US" altLang="ko-KR" b="1" dirty="0"/>
              <a:t>Local(Relative) Transform </a:t>
            </a:r>
            <a:r>
              <a:rPr lang="ko-KR" altLang="en-US" dirty="0"/>
              <a:t>을 계산할 수 있는 키 정보가 들어있다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E61F0-B869-108C-692B-F6273E6C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7" y="2518982"/>
            <a:ext cx="2390775" cy="134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9AAE8-495E-D229-C547-69EB0BCCC2F5}"/>
              </a:ext>
            </a:extLst>
          </p:cNvPr>
          <p:cNvSpPr txBox="1"/>
          <p:nvPr/>
        </p:nvSpPr>
        <p:spPr>
          <a:xfrm>
            <a:off x="303648" y="2013144"/>
            <a:ext cx="3062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Blender</a:t>
            </a:r>
            <a:r>
              <a:rPr lang="ko-KR" altLang="en-US" sz="1100" b="1" dirty="0"/>
              <a:t>에서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개의 애니메이션에 모든 노드 의 애니메이션을 내보내기 옵션 사용 한다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FF650-2273-20F9-B18A-011C99BEFE5E}"/>
              </a:ext>
            </a:extLst>
          </p:cNvPr>
          <p:cNvSpPr/>
          <p:nvPr/>
        </p:nvSpPr>
        <p:spPr>
          <a:xfrm>
            <a:off x="1416106" y="3160240"/>
            <a:ext cx="1076241" cy="4164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471B0-547C-FB86-1CDE-859DAA27FEF4}"/>
              </a:ext>
            </a:extLst>
          </p:cNvPr>
          <p:cNvSpPr txBox="1"/>
          <p:nvPr/>
        </p:nvSpPr>
        <p:spPr>
          <a:xfrm>
            <a:off x="413610" y="4208492"/>
            <a:ext cx="11202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애니메이션 전체 시간 </a:t>
            </a:r>
            <a:r>
              <a:rPr lang="en-US" altLang="ko-KR" sz="1400" dirty="0"/>
              <a:t>(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aiAnimation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mDuration</a:t>
            </a:r>
            <a:r>
              <a:rPr lang="en-US" altLang="ko-KR" sz="1400" dirty="0"/>
              <a:t>(</a:t>
            </a:r>
            <a:r>
              <a:rPr lang="ko-KR" altLang="en-US" sz="1400" dirty="0"/>
              <a:t>전체 </a:t>
            </a:r>
            <a:r>
              <a:rPr lang="ko-KR" altLang="en-US" sz="1400" dirty="0" err="1"/>
              <a:t>프레임수</a:t>
            </a:r>
            <a:r>
              <a:rPr lang="en-US" altLang="ko-KR" sz="1400" dirty="0"/>
              <a:t>) / </a:t>
            </a:r>
            <a:r>
              <a:rPr lang="en-US" altLang="ko-KR" sz="1400" dirty="0" err="1"/>
              <a:t>aiAnimation</a:t>
            </a:r>
            <a:r>
              <a:rPr lang="en-US" altLang="ko-KR" sz="1400" dirty="0"/>
              <a:t>:: </a:t>
            </a:r>
            <a:r>
              <a:rPr lang="en-US" altLang="ko-KR" sz="1400" dirty="0" err="1"/>
              <a:t>mTickPerSecond</a:t>
            </a:r>
            <a:r>
              <a:rPr lang="en-US" altLang="ko-KR" sz="1400" dirty="0"/>
              <a:t>(</a:t>
            </a:r>
            <a:r>
              <a:rPr lang="ko-KR" altLang="en-US" sz="1400" dirty="0"/>
              <a:t>초 당 프레임 수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aiAnimation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mNumChanels</a:t>
            </a:r>
            <a:r>
              <a:rPr lang="en-US" altLang="ko-KR" sz="1400" dirty="0"/>
              <a:t> ( </a:t>
            </a:r>
            <a:r>
              <a:rPr lang="ko-KR" altLang="en-US" sz="1400" dirty="0"/>
              <a:t>애니메이션에 참여한 </a:t>
            </a:r>
            <a:r>
              <a:rPr lang="en-US" altLang="ko-KR" sz="1400" dirty="0" err="1"/>
              <a:t>aiNode</a:t>
            </a:r>
            <a:r>
              <a:rPr lang="ko-KR" altLang="en-US" sz="1400" dirty="0"/>
              <a:t>의 수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aiNodeAnim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mPositionKeys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aiNodeAnim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mRotationsKeys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aiNodeAnim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ScalingKeys</a:t>
            </a:r>
            <a:r>
              <a:rPr lang="en-US" altLang="ko-KR" sz="1400" dirty="0"/>
              <a:t> ( </a:t>
            </a:r>
            <a:r>
              <a:rPr lang="ko-KR" altLang="en-US" sz="1400" dirty="0"/>
              <a:t>특정시간의 각 성분으로 분해한 </a:t>
            </a:r>
            <a:r>
              <a:rPr lang="en-US" altLang="ko-KR" sz="1400" dirty="0"/>
              <a:t>Transform</a:t>
            </a:r>
            <a:r>
              <a:rPr lang="ko-KR" altLang="en-US" sz="1400" dirty="0"/>
              <a:t>정보 </a:t>
            </a:r>
            <a:r>
              <a:rPr lang="en-US" altLang="ko-KR" sz="14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175141-4838-CF3F-6F21-A17DA434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238" y="2455841"/>
            <a:ext cx="1632720" cy="47855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F86D87-1759-63C8-8E97-95A4E5FB2F3E}"/>
              </a:ext>
            </a:extLst>
          </p:cNvPr>
          <p:cNvCxnSpPr/>
          <p:nvPr/>
        </p:nvCxnSpPr>
        <p:spPr>
          <a:xfrm>
            <a:off x="10762144" y="3038094"/>
            <a:ext cx="0" cy="4155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355EA0-8054-A60E-321B-5917C943A328}"/>
              </a:ext>
            </a:extLst>
          </p:cNvPr>
          <p:cNvSpPr txBox="1"/>
          <p:nvPr/>
        </p:nvSpPr>
        <p:spPr>
          <a:xfrm>
            <a:off x="10311155" y="3457219"/>
            <a:ext cx="90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Matrix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D51531-3F2F-9FE3-5DA2-7671528D24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5767"/>
          <a:stretch>
            <a:fillRect/>
          </a:stretch>
        </p:blipFill>
        <p:spPr>
          <a:xfrm>
            <a:off x="143473" y="5198917"/>
            <a:ext cx="12048527" cy="14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66848-0025-6C1E-9CE4-D5CAE891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의 성분 </a:t>
            </a:r>
            <a:r>
              <a:rPr lang="ko-KR" altLang="en-US" dirty="0" err="1"/>
              <a:t>보간하기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39597B-6132-08CD-2BA4-1BBFA19F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33" y="4522649"/>
            <a:ext cx="2095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F5DB3-A044-0400-6C71-3F5148C8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22649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B3952-7E58-22A3-C19E-C80BD1CA8036}"/>
              </a:ext>
            </a:extLst>
          </p:cNvPr>
          <p:cNvSpPr txBox="1"/>
          <p:nvPr/>
        </p:nvSpPr>
        <p:spPr>
          <a:xfrm>
            <a:off x="838200" y="3876318"/>
            <a:ext cx="4034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선형보간 </a:t>
            </a:r>
            <a:r>
              <a:rPr lang="en-US" altLang="ko-KR" dirty="0"/>
              <a:t>DirectX::</a:t>
            </a:r>
            <a:r>
              <a:rPr lang="en-US" altLang="ko-KR" dirty="0" err="1"/>
              <a:t>SimpleMath</a:t>
            </a:r>
            <a:r>
              <a:rPr lang="en-US" altLang="ko-KR" dirty="0"/>
              <a:t>::</a:t>
            </a:r>
            <a:r>
              <a:rPr lang="ko-KR" altLang="en-US" dirty="0"/>
              <a:t>Vector3::</a:t>
            </a:r>
            <a:r>
              <a:rPr lang="ko-KR" altLang="en-US" dirty="0" err="1"/>
              <a:t>Lerp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7C5B3-A9FA-C968-18FE-6D40EC916E5B}"/>
              </a:ext>
            </a:extLst>
          </p:cNvPr>
          <p:cNvSpPr txBox="1"/>
          <p:nvPr/>
        </p:nvSpPr>
        <p:spPr>
          <a:xfrm>
            <a:off x="6684667" y="3876318"/>
            <a:ext cx="4669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구면보간 </a:t>
            </a:r>
            <a:endParaRPr lang="en-US" altLang="ko-KR" dirty="0"/>
          </a:p>
          <a:p>
            <a:r>
              <a:rPr lang="en-US" altLang="ko-KR" dirty="0"/>
              <a:t>DirectX::</a:t>
            </a:r>
            <a:r>
              <a:rPr lang="en-US" altLang="ko-KR" dirty="0" err="1"/>
              <a:t>SimpleMath</a:t>
            </a:r>
            <a:r>
              <a:rPr lang="en-US" altLang="ko-KR" dirty="0"/>
              <a:t>::</a:t>
            </a:r>
            <a:r>
              <a:rPr lang="ko-KR" altLang="en-US" dirty="0" err="1"/>
              <a:t>Quaternion</a:t>
            </a:r>
            <a:r>
              <a:rPr lang="ko-KR" altLang="en-US" dirty="0"/>
              <a:t>::</a:t>
            </a:r>
            <a:r>
              <a:rPr lang="ko-KR" altLang="en-US" dirty="0" err="1"/>
              <a:t>Slerp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B9BD-FD9F-1B6F-8ABE-EE45CA7EBA6B}"/>
              </a:ext>
            </a:extLst>
          </p:cNvPr>
          <p:cNvSpPr txBox="1"/>
          <p:nvPr/>
        </p:nvSpPr>
        <p:spPr>
          <a:xfrm>
            <a:off x="299406" y="1735187"/>
            <a:ext cx="10878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 애니메이션 키는 보통 </a:t>
            </a:r>
            <a:r>
              <a:rPr lang="en-US" altLang="ko-KR" dirty="0"/>
              <a:t>1</a:t>
            </a:r>
            <a:r>
              <a:rPr lang="ko-KR" altLang="en-US" dirty="0"/>
              <a:t>초 </a:t>
            </a:r>
            <a:r>
              <a:rPr lang="en-US" altLang="ko-KR" dirty="0"/>
              <a:t>30</a:t>
            </a:r>
            <a:r>
              <a:rPr lang="ko-KR" altLang="en-US" dirty="0"/>
              <a:t>프레임 정도의 키를 갖고 있다</a:t>
            </a:r>
            <a:r>
              <a:rPr lang="en-US" altLang="ko-KR" dirty="0"/>
              <a:t>. 1</a:t>
            </a:r>
            <a:r>
              <a:rPr lang="ko-KR" altLang="en-US" dirty="0"/>
              <a:t>초 </a:t>
            </a:r>
            <a:r>
              <a:rPr lang="en-US" altLang="ko-KR" dirty="0"/>
              <a:t>60</a:t>
            </a:r>
            <a:r>
              <a:rPr lang="ko-KR" altLang="en-US" dirty="0"/>
              <a:t>프레임 이상의 애니메이션을 표현</a:t>
            </a:r>
            <a:endParaRPr lang="en-US" altLang="ko-KR" dirty="0"/>
          </a:p>
          <a:p>
            <a:r>
              <a:rPr lang="ko-KR" altLang="en-US" dirty="0"/>
              <a:t>하기위해서는 진행되는 애니메이션 시간으로 키</a:t>
            </a:r>
            <a:r>
              <a:rPr lang="en-US" altLang="ko-KR" dirty="0"/>
              <a:t>1(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값</a:t>
            </a:r>
            <a:r>
              <a:rPr lang="en-US" altLang="ko-KR" dirty="0"/>
              <a:t>) , </a:t>
            </a:r>
            <a:r>
              <a:rPr lang="ko-KR" altLang="en-US" dirty="0"/>
              <a:t>키</a:t>
            </a:r>
            <a:r>
              <a:rPr lang="en-US" altLang="ko-KR" dirty="0"/>
              <a:t>2(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사이의 값 정보를</a:t>
            </a:r>
            <a:endParaRPr lang="en-US" altLang="ko-KR" dirty="0"/>
          </a:p>
          <a:p>
            <a:r>
              <a:rPr lang="ko-KR" altLang="en-US" dirty="0"/>
              <a:t> 시간의 값으로 </a:t>
            </a:r>
            <a:r>
              <a:rPr lang="ko-KR" altLang="en-US" dirty="0" err="1"/>
              <a:t>보간하여</a:t>
            </a:r>
            <a:r>
              <a:rPr lang="ko-KR" altLang="en-US" dirty="0"/>
              <a:t> </a:t>
            </a:r>
            <a:r>
              <a:rPr lang="ko-KR" altLang="en-US" dirty="0" err="1"/>
              <a:t>구하여야한다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481CC-66C5-31D6-3B3E-670ECEC9C011}"/>
              </a:ext>
            </a:extLst>
          </p:cNvPr>
          <p:cNvSpPr txBox="1"/>
          <p:nvPr/>
        </p:nvSpPr>
        <p:spPr>
          <a:xfrm>
            <a:off x="769620" y="58750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7A1F8-7EBD-9AB9-6E24-5FC0B1B41377}"/>
              </a:ext>
            </a:extLst>
          </p:cNvPr>
          <p:cNvSpPr txBox="1"/>
          <p:nvPr/>
        </p:nvSpPr>
        <p:spPr>
          <a:xfrm>
            <a:off x="3261360" y="58750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0386E-E332-23B9-FFF4-C3C0BC033696}"/>
              </a:ext>
            </a:extLst>
          </p:cNvPr>
          <p:cNvSpPr txBox="1"/>
          <p:nvPr/>
        </p:nvSpPr>
        <p:spPr>
          <a:xfrm>
            <a:off x="3324679" y="55557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sec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52173-B005-25A0-F02A-978557A5F135}"/>
              </a:ext>
            </a:extLst>
          </p:cNvPr>
          <p:cNvSpPr txBox="1"/>
          <p:nvPr/>
        </p:nvSpPr>
        <p:spPr>
          <a:xfrm>
            <a:off x="769620" y="555578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sec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3B796-F44A-4914-B4B7-44969D0CFE91}"/>
              </a:ext>
            </a:extLst>
          </p:cNvPr>
          <p:cNvSpPr txBox="1"/>
          <p:nvPr/>
        </p:nvSpPr>
        <p:spPr>
          <a:xfrm>
            <a:off x="914400" y="3322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Position,Scale</a:t>
            </a:r>
            <a:r>
              <a:rPr lang="ko-KR" altLang="en-US" dirty="0"/>
              <a:t>은 선형보간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A8561-ACC7-5C08-7531-DE85309450E6}"/>
              </a:ext>
            </a:extLst>
          </p:cNvPr>
          <p:cNvSpPr txBox="1"/>
          <p:nvPr/>
        </p:nvSpPr>
        <p:spPr>
          <a:xfrm>
            <a:off x="6684667" y="33048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Quaternion</a:t>
            </a:r>
            <a:r>
              <a:rPr lang="ko-KR" altLang="en-US" dirty="0"/>
              <a:t>은 </a:t>
            </a:r>
            <a:r>
              <a:rPr lang="ko-KR" altLang="en-US" dirty="0" err="1"/>
              <a:t>구면보간을</a:t>
            </a:r>
            <a:r>
              <a:rPr lang="ko-KR" altLang="en-US" dirty="0"/>
              <a:t> 쓰자</a:t>
            </a:r>
          </a:p>
        </p:txBody>
      </p:sp>
    </p:spTree>
    <p:extLst>
      <p:ext uri="{BB962C8B-B14F-4D97-AF65-F5344CB8AC3E}">
        <p14:creationId xmlns:p14="http://schemas.microsoft.com/office/powerpoint/2010/main" val="326376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E90F2-E2F5-452C-AB6E-1EC14F34D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490404"/>
            <a:ext cx="8071969" cy="43367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763079-06D2-7510-DF67-2BBE0630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변경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44EC8-EA5C-4557-B757-0F375F781923}"/>
              </a:ext>
            </a:extLst>
          </p:cNvPr>
          <p:cNvSpPr txBox="1"/>
          <p:nvPr/>
        </p:nvSpPr>
        <p:spPr>
          <a:xfrm>
            <a:off x="348102" y="1497290"/>
            <a:ext cx="116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dirty="0"/>
              <a:t>리소스 준비</a:t>
            </a:r>
            <a:r>
              <a:rPr lang="en-US" altLang="ko-KR" dirty="0"/>
              <a:t>-</a:t>
            </a:r>
            <a:r>
              <a:rPr lang="ko-KR" altLang="en-US" dirty="0"/>
              <a:t>애니메이션이 들어있는 </a:t>
            </a:r>
            <a:r>
              <a:rPr lang="en-US" altLang="ko-KR" dirty="0" err="1"/>
              <a:t>fbx,gtlf</a:t>
            </a:r>
            <a:r>
              <a:rPr lang="en-US" altLang="ko-KR" dirty="0"/>
              <a:t> </a:t>
            </a:r>
            <a:r>
              <a:rPr lang="ko-KR" altLang="en-US" dirty="0"/>
              <a:t>파일을 추가적으로 읽어 애니메이션 부분만 처리하여 추가한다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LcPeriod"/>
            </a:pPr>
            <a:r>
              <a:rPr lang="ko-KR" altLang="en-US" dirty="0" err="1"/>
              <a:t>스켈레톤</a:t>
            </a:r>
            <a:r>
              <a:rPr lang="ko-KR" altLang="en-US" dirty="0"/>
              <a:t> 인스턴스의 각 본에 설정한 애니메이션 리소스 포인터를 변경한다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c.  </a:t>
            </a:r>
            <a:r>
              <a:rPr lang="ko-KR" altLang="en-US" dirty="0"/>
              <a:t>애니메이션 진행시간을 초기화후 계속 업데이트한다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71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63079-06D2-7510-DF67-2BBE0630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전환 </a:t>
            </a:r>
            <a:r>
              <a:rPr lang="ko-KR" altLang="en-US" dirty="0" err="1"/>
              <a:t>블렌딩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A474C-1B7E-45C0-823D-D1145DFF55DE}"/>
              </a:ext>
            </a:extLst>
          </p:cNvPr>
          <p:cNvSpPr/>
          <p:nvPr/>
        </p:nvSpPr>
        <p:spPr>
          <a:xfrm>
            <a:off x="1878224" y="2223366"/>
            <a:ext cx="2133601" cy="37070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Idle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97D272-2B2F-4AB8-ABC7-A710AD20BA0F}"/>
              </a:ext>
            </a:extLst>
          </p:cNvPr>
          <p:cNvSpPr/>
          <p:nvPr/>
        </p:nvSpPr>
        <p:spPr>
          <a:xfrm>
            <a:off x="5123935" y="2218397"/>
            <a:ext cx="1713476" cy="370703"/>
          </a:xfrm>
          <a:prstGeom prst="rect">
            <a:avLst/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F0443A-D011-492B-944D-CC3C1218B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63" b="3171"/>
          <a:stretch/>
        </p:blipFill>
        <p:spPr>
          <a:xfrm>
            <a:off x="4011825" y="2213427"/>
            <a:ext cx="1112110" cy="3806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E3693E-61A2-42BC-9370-C456D1CCE26B}"/>
              </a:ext>
            </a:extLst>
          </p:cNvPr>
          <p:cNvSpPr/>
          <p:nvPr/>
        </p:nvSpPr>
        <p:spPr>
          <a:xfrm>
            <a:off x="6837411" y="2213427"/>
            <a:ext cx="1713476" cy="370703"/>
          </a:xfrm>
          <a:prstGeom prst="rect">
            <a:avLst/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6D5BCF-FC61-4B04-A943-7A47CC1BBDB5}"/>
              </a:ext>
            </a:extLst>
          </p:cNvPr>
          <p:cNvSpPr/>
          <p:nvPr/>
        </p:nvSpPr>
        <p:spPr>
          <a:xfrm>
            <a:off x="1878224" y="4093488"/>
            <a:ext cx="2133601" cy="37070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Idle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85AED6-C327-4BA6-8A93-58660A2FE536}"/>
              </a:ext>
            </a:extLst>
          </p:cNvPr>
          <p:cNvSpPr/>
          <p:nvPr/>
        </p:nvSpPr>
        <p:spPr>
          <a:xfrm>
            <a:off x="5123935" y="4469160"/>
            <a:ext cx="1713476" cy="370703"/>
          </a:xfrm>
          <a:prstGeom prst="rect">
            <a:avLst/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3BC286-5003-4AAD-8D79-5C3DDEAEAD0F}"/>
              </a:ext>
            </a:extLst>
          </p:cNvPr>
          <p:cNvSpPr/>
          <p:nvPr/>
        </p:nvSpPr>
        <p:spPr>
          <a:xfrm>
            <a:off x="6837411" y="4464190"/>
            <a:ext cx="1713476" cy="370703"/>
          </a:xfrm>
          <a:prstGeom prst="rect">
            <a:avLst/>
          </a:prstGeom>
          <a:gradFill flip="none" rotWithShape="1">
            <a:gsLst>
              <a:gs pos="0">
                <a:srgbClr val="FF6699">
                  <a:tint val="66000"/>
                  <a:satMod val="160000"/>
                </a:srgbClr>
              </a:gs>
              <a:gs pos="50000">
                <a:srgbClr val="FF6699">
                  <a:tint val="44500"/>
                  <a:satMod val="160000"/>
                </a:srgbClr>
              </a:gs>
              <a:gs pos="100000">
                <a:srgbClr val="FF6699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04811A-BF27-4F59-BD94-06CBAC29D52F}"/>
              </a:ext>
            </a:extLst>
          </p:cNvPr>
          <p:cNvSpPr/>
          <p:nvPr/>
        </p:nvSpPr>
        <p:spPr>
          <a:xfrm>
            <a:off x="4011825" y="4093487"/>
            <a:ext cx="2133601" cy="37070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Idle</a:t>
            </a:r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5A52D64-15C7-4E1A-BE1C-F92222F63D92}"/>
              </a:ext>
            </a:extLst>
          </p:cNvPr>
          <p:cNvSpPr/>
          <p:nvPr/>
        </p:nvSpPr>
        <p:spPr>
          <a:xfrm>
            <a:off x="5123935" y="4103426"/>
            <a:ext cx="1021491" cy="36076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308CED6F-6B32-486C-89CB-34A08BC4686F}"/>
              </a:ext>
            </a:extLst>
          </p:cNvPr>
          <p:cNvSpPr/>
          <p:nvPr/>
        </p:nvSpPr>
        <p:spPr>
          <a:xfrm rot="10800000">
            <a:off x="5123935" y="4484069"/>
            <a:ext cx="1021491" cy="36076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0E17CA1-0058-4AC9-92DC-25A8C26949A3}"/>
              </a:ext>
            </a:extLst>
          </p:cNvPr>
          <p:cNvSpPr/>
          <p:nvPr/>
        </p:nvSpPr>
        <p:spPr>
          <a:xfrm>
            <a:off x="4983890" y="1737740"/>
            <a:ext cx="280088" cy="380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25A3CE-8059-4525-92CD-26BEB837D662}"/>
              </a:ext>
            </a:extLst>
          </p:cNvPr>
          <p:cNvSpPr txBox="1"/>
          <p:nvPr/>
        </p:nvSpPr>
        <p:spPr>
          <a:xfrm>
            <a:off x="4723824" y="14173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전환시점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68DAF3-4BB5-40DC-8E6B-7068BF68BECF}"/>
              </a:ext>
            </a:extLst>
          </p:cNvPr>
          <p:cNvSpPr txBox="1"/>
          <p:nvPr/>
        </p:nvSpPr>
        <p:spPr>
          <a:xfrm>
            <a:off x="5234570" y="3349546"/>
            <a:ext cx="473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전체 </a:t>
            </a:r>
            <a:r>
              <a:rPr lang="ko-KR" altLang="en-US" sz="1200" dirty="0" err="1"/>
              <a:t>블렌딩</a:t>
            </a:r>
            <a:r>
              <a:rPr lang="ko-KR" altLang="en-US" sz="1200" dirty="0"/>
              <a:t> 시간은 </a:t>
            </a:r>
            <a:r>
              <a:rPr lang="ko-KR" altLang="en-US" sz="1200" dirty="0" err="1"/>
              <a:t>예를들면</a:t>
            </a:r>
            <a:r>
              <a:rPr lang="ko-KR" altLang="en-US" sz="1200" dirty="0"/>
              <a:t> </a:t>
            </a:r>
            <a:r>
              <a:rPr lang="en-US" altLang="ko-KR" sz="1200" dirty="0"/>
              <a:t>0.3</a:t>
            </a:r>
            <a:r>
              <a:rPr lang="ko-KR" altLang="en-US" sz="1200" dirty="0"/>
              <a:t>초</a:t>
            </a:r>
            <a:r>
              <a:rPr lang="en-US" altLang="ko-KR" sz="1200" dirty="0"/>
              <a:t>(total)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부터</a:t>
            </a:r>
            <a:r>
              <a:rPr lang="en-US" altLang="ko-KR" sz="1200" dirty="0"/>
              <a:t> </a:t>
            </a:r>
            <a:r>
              <a:rPr lang="ko-KR" altLang="en-US" sz="1200" dirty="0"/>
              <a:t>누적 시간 계산 </a:t>
            </a:r>
            <a:r>
              <a:rPr lang="en-US" altLang="ko-KR" sz="1200" dirty="0"/>
              <a:t>(acc)</a:t>
            </a:r>
            <a:r>
              <a:rPr lang="ko-KR" altLang="en-US" sz="1200" dirty="0"/>
              <a:t>          누적된 시간 비율</a:t>
            </a:r>
            <a:r>
              <a:rPr lang="en-US" altLang="ko-KR" sz="1200" dirty="0"/>
              <a:t>(r)</a:t>
            </a:r>
            <a:r>
              <a:rPr lang="ko-KR" altLang="en-US" sz="1200" dirty="0"/>
              <a:t> </a:t>
            </a:r>
            <a:r>
              <a:rPr lang="en-US" altLang="ko-KR" sz="1200" dirty="0"/>
              <a:t>= acc/total</a:t>
            </a:r>
            <a:endParaRPr lang="ko-KR" altLang="en-US" sz="12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503E1AB-3436-4A71-B339-15E9735A69E7}"/>
              </a:ext>
            </a:extLst>
          </p:cNvPr>
          <p:cNvSpPr/>
          <p:nvPr/>
        </p:nvSpPr>
        <p:spPr>
          <a:xfrm>
            <a:off x="5123934" y="3774109"/>
            <a:ext cx="1021492" cy="171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AC168E-3C4C-466A-910D-35E34D6301FE}"/>
              </a:ext>
            </a:extLst>
          </p:cNvPr>
          <p:cNvSpPr txBox="1"/>
          <p:nvPr/>
        </p:nvSpPr>
        <p:spPr>
          <a:xfrm>
            <a:off x="438931" y="5010373"/>
            <a:ext cx="1108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Idle</a:t>
            </a:r>
            <a:r>
              <a:rPr lang="ko-KR" altLang="en-US" dirty="0"/>
              <a:t>의 진행시간에 따른 키프레임 성분 </a:t>
            </a:r>
            <a:r>
              <a:rPr lang="en-US" altLang="ko-KR" dirty="0"/>
              <a:t>A , Run</a:t>
            </a:r>
            <a:r>
              <a:rPr lang="ko-KR" altLang="en-US" dirty="0"/>
              <a:t>의 진행시간에 따른 키프레임 성분 </a:t>
            </a:r>
            <a:r>
              <a:rPr lang="en-US" altLang="ko-KR" dirty="0"/>
              <a:t>B </a:t>
            </a:r>
            <a:r>
              <a:rPr lang="ko-KR" altLang="en-US" dirty="0"/>
              <a:t>를 구했으면</a:t>
            </a:r>
            <a:endParaRPr lang="en-US" altLang="ko-KR" dirty="0"/>
          </a:p>
          <a:p>
            <a:r>
              <a:rPr lang="ko-KR" altLang="en-US" dirty="0"/>
              <a:t>전체 </a:t>
            </a:r>
            <a:r>
              <a:rPr lang="ko-KR" altLang="en-US" dirty="0" err="1"/>
              <a:t>블렌딩</a:t>
            </a:r>
            <a:r>
              <a:rPr lang="ko-KR" altLang="en-US" dirty="0"/>
              <a:t> 시간 대비 누적된 시간의 비율을 계산해서</a:t>
            </a:r>
            <a:r>
              <a:rPr lang="en-US" altLang="ko-KR" dirty="0"/>
              <a:t> 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사이의 보간 값 으로 최종 행렬을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8CB64-FA4E-4A70-A8C5-78BD0F7098E4}"/>
              </a:ext>
            </a:extLst>
          </p:cNvPr>
          <p:cNvSpPr txBox="1"/>
          <p:nvPr/>
        </p:nvSpPr>
        <p:spPr>
          <a:xfrm>
            <a:off x="4924106" y="440514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8BA1C9-7744-43A9-924C-92370FD2DD18}"/>
              </a:ext>
            </a:extLst>
          </p:cNvPr>
          <p:cNvSpPr txBox="1"/>
          <p:nvPr/>
        </p:nvSpPr>
        <p:spPr>
          <a:xfrm>
            <a:off x="6083645" y="440514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244FA4-D3BA-4949-8785-52608AC4E086}"/>
              </a:ext>
            </a:extLst>
          </p:cNvPr>
          <p:cNvSpPr txBox="1"/>
          <p:nvPr/>
        </p:nvSpPr>
        <p:spPr>
          <a:xfrm>
            <a:off x="5284049" y="4402841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0.3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DDF15D-BEDF-4F74-80C7-813F4A0AFE5E}"/>
              </a:ext>
            </a:extLst>
          </p:cNvPr>
          <p:cNvSpPr/>
          <p:nvPr/>
        </p:nvSpPr>
        <p:spPr>
          <a:xfrm>
            <a:off x="2212259" y="5778944"/>
            <a:ext cx="15079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A.Scale</a:t>
            </a:r>
            <a:endParaRPr lang="en-US" altLang="ko-KR" dirty="0"/>
          </a:p>
          <a:p>
            <a:r>
              <a:rPr lang="en-US" altLang="ko-KR" dirty="0" err="1"/>
              <a:t>A.Rotation</a:t>
            </a:r>
            <a:endParaRPr lang="en-US" altLang="ko-KR" dirty="0"/>
          </a:p>
          <a:p>
            <a:r>
              <a:rPr lang="en-US" altLang="ko-KR" dirty="0" err="1"/>
              <a:t>A.Translation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9F36DE-0EB0-46EB-8A5E-CCF10160432B}"/>
              </a:ext>
            </a:extLst>
          </p:cNvPr>
          <p:cNvSpPr/>
          <p:nvPr/>
        </p:nvSpPr>
        <p:spPr>
          <a:xfrm>
            <a:off x="5653061" y="5765850"/>
            <a:ext cx="14902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B.Scale</a:t>
            </a:r>
            <a:endParaRPr lang="en-US" altLang="ko-KR" dirty="0"/>
          </a:p>
          <a:p>
            <a:r>
              <a:rPr lang="en-US" altLang="ko-KR" dirty="0" err="1"/>
              <a:t>B.Rotation</a:t>
            </a:r>
            <a:endParaRPr lang="en-US" altLang="ko-KR" dirty="0"/>
          </a:p>
          <a:p>
            <a:r>
              <a:rPr lang="en-US" altLang="ko-KR" dirty="0" err="1"/>
              <a:t>B.Translation</a:t>
            </a:r>
            <a:endParaRPr lang="ko-KR" altLang="en-US" dirty="0"/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608E8D85-01A5-4492-BEFA-F6F5669E1CF1}"/>
              </a:ext>
            </a:extLst>
          </p:cNvPr>
          <p:cNvSpPr/>
          <p:nvPr/>
        </p:nvSpPr>
        <p:spPr>
          <a:xfrm>
            <a:off x="3664684" y="5908785"/>
            <a:ext cx="1803871" cy="1463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왼쪽/오른쪽 45">
            <a:extLst>
              <a:ext uri="{FF2B5EF4-FFF2-40B4-BE49-F238E27FC236}">
                <a16:creationId xmlns:a16="http://schemas.microsoft.com/office/drawing/2014/main" id="{C19D92C8-4CD5-40FE-B41A-8D673D21A774}"/>
              </a:ext>
            </a:extLst>
          </p:cNvPr>
          <p:cNvSpPr/>
          <p:nvPr/>
        </p:nvSpPr>
        <p:spPr>
          <a:xfrm>
            <a:off x="3664683" y="6199695"/>
            <a:ext cx="1803871" cy="1463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1C544512-789D-4DD5-94E0-D4199016261D}"/>
              </a:ext>
            </a:extLst>
          </p:cNvPr>
          <p:cNvSpPr/>
          <p:nvPr/>
        </p:nvSpPr>
        <p:spPr>
          <a:xfrm>
            <a:off x="3684188" y="6493223"/>
            <a:ext cx="1803871" cy="1463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9262D1-D2E5-40DE-8DDF-D404196932C4}"/>
              </a:ext>
            </a:extLst>
          </p:cNvPr>
          <p:cNvSpPr txBox="1"/>
          <p:nvPr/>
        </p:nvSpPr>
        <p:spPr>
          <a:xfrm>
            <a:off x="3553383" y="558701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846A0-6838-4F15-B7F8-008D06F98075}"/>
              </a:ext>
            </a:extLst>
          </p:cNvPr>
          <p:cNvSpPr txBox="1"/>
          <p:nvPr/>
        </p:nvSpPr>
        <p:spPr>
          <a:xfrm>
            <a:off x="5284049" y="5561593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B5A116-1E84-473C-9EFD-5AC83FB7ABF8}"/>
              </a:ext>
            </a:extLst>
          </p:cNvPr>
          <p:cNvSpPr txBox="1"/>
          <p:nvPr/>
        </p:nvSpPr>
        <p:spPr>
          <a:xfrm>
            <a:off x="438931" y="1737740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8994B4-0544-42BD-A357-7229A3188C94}"/>
              </a:ext>
            </a:extLst>
          </p:cNvPr>
          <p:cNvSpPr txBox="1"/>
          <p:nvPr/>
        </p:nvSpPr>
        <p:spPr>
          <a:xfrm>
            <a:off x="438931" y="3758891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블랜딩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BBF65-737A-98C4-2745-9AE83D50DEB5}"/>
              </a:ext>
            </a:extLst>
          </p:cNvPr>
          <p:cNvSpPr txBox="1"/>
          <p:nvPr/>
        </p:nvSpPr>
        <p:spPr>
          <a:xfrm>
            <a:off x="4377596" y="5561593"/>
            <a:ext cx="234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008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CFBCFB-1A1E-4387-AAE2-55C0AC1B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31" y="2711312"/>
            <a:ext cx="2597394" cy="25922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4FD415-48AF-4192-8D53-2F826104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Additive </a:t>
            </a:r>
            <a:r>
              <a:rPr lang="ko-KR" altLang="en-US" dirty="0"/>
              <a:t>재생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36CC5-7325-4EF5-82D3-57923DEB30B5}"/>
              </a:ext>
            </a:extLst>
          </p:cNvPr>
          <p:cNvSpPr txBox="1"/>
          <p:nvPr/>
        </p:nvSpPr>
        <p:spPr>
          <a:xfrm>
            <a:off x="442784" y="1684381"/>
            <a:ext cx="11751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표현할 키 프레임 성분에   애니메이션 키프레임 </a:t>
            </a:r>
            <a:r>
              <a:rPr lang="en-US" altLang="ko-KR" dirty="0"/>
              <a:t>– </a:t>
            </a:r>
            <a:r>
              <a:rPr lang="ko-KR" altLang="en-US" dirty="0"/>
              <a:t>특정 포즈 키프레임의   </a:t>
            </a:r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 프레임 차이 값</a:t>
            </a:r>
            <a:r>
              <a:rPr lang="ko-KR" altLang="en-US" u="sng" dirty="0"/>
              <a:t>을 </a:t>
            </a:r>
            <a:r>
              <a:rPr lang="ko-KR" altLang="en-US" dirty="0"/>
              <a:t>더하여 재생한다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기반 포즈에서 차이나는 부분을 계산하여 재생중인 애니메이션에 추가한다</a:t>
            </a:r>
            <a:r>
              <a:rPr lang="en-US" altLang="ko-KR" dirty="0"/>
              <a:t>.  </a:t>
            </a:r>
            <a:r>
              <a:rPr lang="ko-KR" altLang="en-US" dirty="0"/>
              <a:t>사용 예 </a:t>
            </a:r>
            <a:r>
              <a:rPr lang="en-US" altLang="ko-KR" dirty="0"/>
              <a:t>Idle </a:t>
            </a:r>
            <a:r>
              <a:rPr lang="ko-KR" altLang="en-US" dirty="0" err="1"/>
              <a:t>재생중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 err="1"/>
              <a:t>HitReaction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5E008-DD2F-486C-A927-B7C33929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2" y="2687595"/>
            <a:ext cx="2597394" cy="2592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3C3C72-7621-4987-B0DD-AC33DB558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5" t="23144" b="13116"/>
          <a:stretch/>
        </p:blipFill>
        <p:spPr>
          <a:xfrm rot="16390532">
            <a:off x="2560417" y="2625736"/>
            <a:ext cx="1176212" cy="171153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B54E7F1A-37C9-4033-94BB-0A2A806064E4}"/>
              </a:ext>
            </a:extLst>
          </p:cNvPr>
          <p:cNvSpPr/>
          <p:nvPr/>
        </p:nvSpPr>
        <p:spPr>
          <a:xfrm rot="5400000" flipH="1">
            <a:off x="2397800" y="2419345"/>
            <a:ext cx="1737492" cy="1560225"/>
          </a:xfrm>
          <a:prstGeom prst="arc">
            <a:avLst>
              <a:gd name="adj1" fmla="val 16200000"/>
              <a:gd name="adj2" fmla="val 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D22BB-AE47-4AAF-9276-FCC2012243E1}"/>
              </a:ext>
            </a:extLst>
          </p:cNvPr>
          <p:cNvSpPr txBox="1"/>
          <p:nvPr/>
        </p:nvSpPr>
        <p:spPr>
          <a:xfrm>
            <a:off x="5582338" y="5426144"/>
            <a:ext cx="1472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BasePose</a:t>
            </a:r>
            <a:endParaRPr lang="en-US" altLang="ko-KR" dirty="0"/>
          </a:p>
          <a:p>
            <a:r>
              <a:rPr lang="ko-KR" altLang="en-US" dirty="0"/>
              <a:t>각 본의</a:t>
            </a:r>
            <a:endParaRPr lang="en-US" altLang="ko-KR" dirty="0"/>
          </a:p>
          <a:p>
            <a:r>
              <a:rPr lang="en-US" altLang="ko-KR" dirty="0"/>
              <a:t>Scale</a:t>
            </a:r>
          </a:p>
          <a:p>
            <a:r>
              <a:rPr lang="en-US" altLang="ko-KR" dirty="0"/>
              <a:t>Rotation</a:t>
            </a:r>
          </a:p>
          <a:p>
            <a:r>
              <a:rPr lang="en-US" altLang="ko-KR" dirty="0"/>
              <a:t>Translation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BFEA6-17CB-4041-94E7-3367E6DC1AF7}"/>
              </a:ext>
            </a:extLst>
          </p:cNvPr>
          <p:cNvSpPr txBox="1"/>
          <p:nvPr/>
        </p:nvSpPr>
        <p:spPr>
          <a:xfrm>
            <a:off x="1586934" y="5426144"/>
            <a:ext cx="2705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AdditiveAnimation</a:t>
            </a:r>
            <a:endParaRPr lang="en-US" altLang="ko-KR" dirty="0"/>
          </a:p>
          <a:p>
            <a:r>
              <a:rPr lang="ko-KR" altLang="en-US" dirty="0"/>
              <a:t>각 본의</a:t>
            </a:r>
            <a:endParaRPr lang="en-US" altLang="ko-KR" dirty="0"/>
          </a:p>
          <a:p>
            <a:r>
              <a:rPr lang="en-US" altLang="ko-KR" dirty="0"/>
              <a:t>Scale</a:t>
            </a:r>
          </a:p>
          <a:p>
            <a:r>
              <a:rPr lang="en-US" altLang="ko-KR" dirty="0"/>
              <a:t>Rotation</a:t>
            </a:r>
          </a:p>
          <a:p>
            <a:r>
              <a:rPr lang="en-US" altLang="ko-KR" dirty="0"/>
              <a:t>Translation</a:t>
            </a: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FE04C-8F35-4D89-8277-1BAE84B8550C}"/>
              </a:ext>
            </a:extLst>
          </p:cNvPr>
          <p:cNvSpPr txBox="1"/>
          <p:nvPr/>
        </p:nvSpPr>
        <p:spPr>
          <a:xfrm>
            <a:off x="4722225" y="5426144"/>
            <a:ext cx="23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B912C6-192C-468D-B5DF-BA30C225E48A}"/>
              </a:ext>
            </a:extLst>
          </p:cNvPr>
          <p:cNvSpPr/>
          <p:nvPr/>
        </p:nvSpPr>
        <p:spPr>
          <a:xfrm>
            <a:off x="8639389" y="5426144"/>
            <a:ext cx="2986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 프레임 성분 차이 값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982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3610D2-3A35-C350-96D8-49C9E765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336" y="3075648"/>
            <a:ext cx="3152827" cy="12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FBDE75-8945-4356-A733-0D42F255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RootMotion</a:t>
            </a:r>
            <a:r>
              <a:rPr lang="en-US" altLang="ko-KR" dirty="0"/>
              <a:t> </a:t>
            </a:r>
            <a:r>
              <a:rPr lang="ko-KR" altLang="en-US" dirty="0"/>
              <a:t>재생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Dark Gray Capsule">
                <a:extLst>
                  <a:ext uri="{FF2B5EF4-FFF2-40B4-BE49-F238E27FC236}">
                    <a16:creationId xmlns:a16="http://schemas.microsoft.com/office/drawing/2014/main" id="{26D47E0E-EFB9-5F12-14DA-4157EBA761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7532854"/>
                  </p:ext>
                </p:extLst>
              </p:nvPr>
            </p:nvGraphicFramePr>
            <p:xfrm>
              <a:off x="8916708" y="5292493"/>
              <a:ext cx="559719" cy="118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9719" cy="1185847"/>
                    </a:xfrm>
                    <a:prstGeom prst="rect">
                      <a:avLst/>
                    </a:prstGeom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89935" ay="37917" az="-20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5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Dark Gray Capsule">
                <a:extLst>
                  <a:ext uri="{FF2B5EF4-FFF2-40B4-BE49-F238E27FC236}">
                    <a16:creationId xmlns:a16="http://schemas.microsoft.com/office/drawing/2014/main" id="{26D47E0E-EFB9-5F12-14DA-4157EBA761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6708" y="5292493"/>
                <a:ext cx="559719" cy="118584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22F7B5-E378-4AD7-2BB4-B54B8C4A3D53}"/>
              </a:ext>
            </a:extLst>
          </p:cNvPr>
          <p:cNvSpPr txBox="1"/>
          <p:nvPr/>
        </p:nvSpPr>
        <p:spPr>
          <a:xfrm>
            <a:off x="464458" y="1799099"/>
            <a:ext cx="1137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애니메이션 데이터 안에 포함된 루트 본</a:t>
            </a:r>
            <a:r>
              <a:rPr lang="en-US" altLang="ko-KR" dirty="0"/>
              <a:t>(root bone)</a:t>
            </a:r>
            <a:r>
              <a:rPr lang="ko-KR" altLang="en-US" dirty="0"/>
              <a:t>의 실제 </a:t>
            </a:r>
            <a:r>
              <a:rPr lang="ko-KR" altLang="en-US" dirty="0" err="1"/>
              <a:t>이동값</a:t>
            </a:r>
            <a:r>
              <a:rPr lang="en-US" altLang="ko-KR" dirty="0"/>
              <a:t>(translation &amp; rotation)</a:t>
            </a:r>
            <a:r>
              <a:rPr lang="ko-KR" altLang="en-US" dirty="0"/>
              <a:t>을 읽어서</a:t>
            </a:r>
            <a:r>
              <a:rPr lang="en-US" altLang="ko-KR" dirty="0"/>
              <a:t>, </a:t>
            </a:r>
            <a:r>
              <a:rPr lang="ko-KR" altLang="en-US" dirty="0"/>
              <a:t>캐릭터의 월드 위치에 반영하는 방식이다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/>
              <a:t>걷기” 애니메이션 자체가 이미 앞으로 나아가는 움직임을 가지고 있다면</a:t>
            </a:r>
            <a:r>
              <a:rPr lang="en-US" altLang="ko-KR" dirty="0"/>
              <a:t>, </a:t>
            </a:r>
            <a:r>
              <a:rPr lang="ko-KR" altLang="en-US" dirty="0"/>
              <a:t>그 움직임을 코드가 아니라 애니메이션이 결정하게 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E37BE-EDFD-92E1-26B7-BCFF5832302D}"/>
              </a:ext>
            </a:extLst>
          </p:cNvPr>
          <p:cNvSpPr txBox="1"/>
          <p:nvPr/>
        </p:nvSpPr>
        <p:spPr>
          <a:xfrm>
            <a:off x="312057" y="3075648"/>
            <a:ext cx="8534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루트 모션이 필요한 경우</a:t>
            </a:r>
          </a:p>
          <a:p>
            <a:r>
              <a:rPr lang="ko-KR" altLang="en-US" sz="1600" dirty="0"/>
              <a:t>수식 기반 이동이 어색한 액션 게임에서</a:t>
            </a:r>
            <a:br>
              <a:rPr lang="ko-KR" altLang="en-US" sz="1600" dirty="0"/>
            </a:br>
            <a:r>
              <a:rPr lang="ko-KR" altLang="en-US" sz="1600" dirty="0"/>
              <a:t>→ “</a:t>
            </a:r>
            <a:r>
              <a:rPr lang="ko-KR" altLang="en-US" sz="1600" dirty="0" err="1"/>
              <a:t>대쉬</a:t>
            </a:r>
            <a:r>
              <a:rPr lang="ko-KR" altLang="en-US" sz="1600" dirty="0"/>
              <a:t> 공격”</a:t>
            </a:r>
            <a:r>
              <a:rPr lang="en-US" altLang="ko-KR" sz="1600" dirty="0"/>
              <a:t>, “</a:t>
            </a:r>
            <a:r>
              <a:rPr lang="ko-KR" altLang="en-US" sz="1600" dirty="0"/>
              <a:t>점프 공격”</a:t>
            </a:r>
            <a:r>
              <a:rPr lang="en-US" altLang="ko-KR" sz="1600" dirty="0"/>
              <a:t>, “</a:t>
            </a:r>
            <a:r>
              <a:rPr lang="ko-KR" altLang="en-US" sz="1600" dirty="0"/>
              <a:t>잡기 모션”</a:t>
            </a:r>
            <a:r>
              <a:rPr lang="en-US" altLang="ko-KR" sz="1600" dirty="0"/>
              <a:t>, “</a:t>
            </a:r>
            <a:r>
              <a:rPr lang="ko-KR" altLang="en-US" sz="1600" dirty="0"/>
              <a:t>롤링” 등 </a:t>
            </a:r>
            <a:r>
              <a:rPr lang="ko-KR" altLang="en-US" sz="1600" b="1" dirty="0"/>
              <a:t>정해진 모션 경로</a:t>
            </a:r>
            <a:r>
              <a:rPr lang="ko-KR" altLang="en-US" sz="1600" dirty="0"/>
              <a:t>가 있어야 하는 경우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애니메이션의 타이밍과 이동 거리가 </a:t>
            </a:r>
            <a:r>
              <a:rPr lang="ko-KR" altLang="en-US" sz="1600" b="1" dirty="0"/>
              <a:t>정확히 일치해야 할 때</a:t>
            </a:r>
            <a:br>
              <a:rPr lang="ko-KR" altLang="en-US" sz="1600" dirty="0"/>
            </a:br>
            <a:r>
              <a:rPr lang="ko-KR" altLang="en-US" sz="1600" dirty="0"/>
              <a:t>→ 예</a:t>
            </a:r>
            <a:r>
              <a:rPr lang="en-US" altLang="ko-KR" sz="1600" dirty="0"/>
              <a:t>: </a:t>
            </a:r>
            <a:r>
              <a:rPr lang="ko-KR" altLang="en-US" sz="1600" dirty="0"/>
              <a:t>공격 중 이동 거리 </a:t>
            </a:r>
            <a:r>
              <a:rPr lang="en-US" altLang="ko-KR" sz="1600" dirty="0"/>
              <a:t>= </a:t>
            </a:r>
            <a:r>
              <a:rPr lang="ko-KR" altLang="en-US" sz="1600" dirty="0"/>
              <a:t>애니메이션 이동 거리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34896-DD34-234F-8D9D-BBCEDDAA2A9F}"/>
              </a:ext>
            </a:extLst>
          </p:cNvPr>
          <p:cNvSpPr txBox="1"/>
          <p:nvPr/>
        </p:nvSpPr>
        <p:spPr>
          <a:xfrm>
            <a:off x="312057" y="4721218"/>
            <a:ext cx="79973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b="1" dirty="0"/>
              <a:t>루트 모션을 사용하지 않는 경우</a:t>
            </a:r>
          </a:p>
          <a:p>
            <a:r>
              <a:rPr lang="ko-KR" altLang="en-US" sz="1600" dirty="0"/>
              <a:t>루트 본은 제자리에 고정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이동은 </a:t>
            </a:r>
            <a:r>
              <a:rPr lang="en-US" altLang="ko-KR" sz="1600" dirty="0" err="1">
                <a:latin typeface="Courier New" panose="02070309020205020404" pitchFamily="49" charset="0"/>
              </a:rPr>
              <a:t>CharacterMovement</a:t>
            </a:r>
            <a:r>
              <a:rPr lang="ko-KR" altLang="en-US" sz="1600" dirty="0"/>
              <a:t>나 </a:t>
            </a:r>
            <a:r>
              <a:rPr lang="en-US" altLang="ko-KR" sz="1600" dirty="0">
                <a:latin typeface="Courier New" panose="02070309020205020404" pitchFamily="49" charset="0"/>
              </a:rPr>
              <a:t>controller-&gt;Move()</a:t>
            </a:r>
            <a:r>
              <a:rPr lang="ko-KR" altLang="en-US" sz="1600" dirty="0"/>
              <a:t> 등으로 코드에서 직접 제어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/>
              <a:t>이동 속도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방향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중력</a:t>
            </a:r>
            <a:r>
              <a:rPr lang="ko-KR" altLang="en-US" sz="1600" dirty="0"/>
              <a:t>을 코드로 제어해야 하는 게임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RPG, FPS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에 주로 사용</a:t>
            </a:r>
            <a:r>
              <a:rPr lang="en-US" altLang="ko-KR" sz="1600" dirty="0"/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모델 10" descr="Dark Gray Capsule">
                <a:extLst>
                  <a:ext uri="{FF2B5EF4-FFF2-40B4-BE49-F238E27FC236}">
                    <a16:creationId xmlns:a16="http://schemas.microsoft.com/office/drawing/2014/main" id="{A72F1424-892B-47D1-22D7-EBA4B60FF7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973514"/>
                  </p:ext>
                </p:extLst>
              </p:nvPr>
            </p:nvGraphicFramePr>
            <p:xfrm>
              <a:off x="8987511" y="3166667"/>
              <a:ext cx="559719" cy="118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9719" cy="1185847"/>
                    </a:xfrm>
                    <a:prstGeom prst="rect">
                      <a:avLst/>
                    </a:prstGeom>
                  </am3d:spPr>
                  <am3d:camera>
                    <am3d:pos x="0" y="0" z="55557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637" d="1000000"/>
                    <am3d:preTrans dx="0" dy="-18000000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14" ay="-3836499" az="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75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모델 10" descr="Dark Gray Capsule">
                <a:extLst>
                  <a:ext uri="{FF2B5EF4-FFF2-40B4-BE49-F238E27FC236}">
                    <a16:creationId xmlns:a16="http://schemas.microsoft.com/office/drawing/2014/main" id="{A72F1424-892B-47D1-22D7-EBA4B60FF7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7511" y="3166667"/>
                <a:ext cx="559719" cy="1185847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Adobe Portfolio animation  character animation ILLUSTRATION ">
            <a:extLst>
              <a:ext uri="{FF2B5EF4-FFF2-40B4-BE49-F238E27FC236}">
                <a16:creationId xmlns:a16="http://schemas.microsoft.com/office/drawing/2014/main" id="{5C6B94C7-38A3-A18B-5EF0-29F3B49CB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4" t="36636" r="33395" b="1"/>
          <a:stretch>
            <a:fillRect/>
          </a:stretch>
        </p:blipFill>
        <p:spPr bwMode="auto">
          <a:xfrm>
            <a:off x="9267371" y="5142746"/>
            <a:ext cx="732971" cy="1146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FEC2610-323D-4ED5-5008-E638D1C7EE5C}"/>
              </a:ext>
            </a:extLst>
          </p:cNvPr>
          <p:cNvSpPr/>
          <p:nvPr/>
        </p:nvSpPr>
        <p:spPr>
          <a:xfrm>
            <a:off x="9267371" y="4107543"/>
            <a:ext cx="2086429" cy="166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</TotalTime>
  <Words>906</Words>
  <Application>Microsoft Office PowerPoint</Application>
  <PresentationFormat>와이드스크린</PresentationFormat>
  <Paragraphs>154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Courier New</vt:lpstr>
      <vt:lpstr>Office 테마</vt:lpstr>
      <vt:lpstr>Direct3D11 프로그래밍</vt:lpstr>
      <vt:lpstr>Skeleton Instance</vt:lpstr>
      <vt:lpstr>Skeleton 계층구조 변환행렬 누적하기 </vt:lpstr>
      <vt:lpstr>aiAnimation</vt:lpstr>
      <vt:lpstr>Key의 성분 보간하기</vt:lpstr>
      <vt:lpstr>애니메이션 변경</vt:lpstr>
      <vt:lpstr>전환 블렌딩</vt:lpstr>
      <vt:lpstr>Additive 재생</vt:lpstr>
      <vt:lpstr>RootMotion 재생</vt:lpstr>
      <vt:lpstr>상-하체 분리 재생</vt:lpstr>
      <vt:lpstr>IK (Inverse Kinematics)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프로그래밍</dc:title>
  <dc:creator>동원 이</dc:creator>
  <cp:lastModifiedBy>Dongwon Lee</cp:lastModifiedBy>
  <cp:revision>954</cp:revision>
  <dcterms:created xsi:type="dcterms:W3CDTF">2023-10-17T05:27:19Z</dcterms:created>
  <dcterms:modified xsi:type="dcterms:W3CDTF">2025-11-01T16:19:32Z</dcterms:modified>
</cp:coreProperties>
</file>